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70" r:id="rId3"/>
    <p:sldId id="411" r:id="rId4"/>
    <p:sldId id="309" r:id="rId5"/>
    <p:sldId id="412" r:id="rId6"/>
    <p:sldId id="413" r:id="rId7"/>
    <p:sldId id="414" r:id="rId8"/>
    <p:sldId id="418" r:id="rId9"/>
    <p:sldId id="423" r:id="rId10"/>
    <p:sldId id="419" r:id="rId11"/>
    <p:sldId id="420" r:id="rId12"/>
    <p:sldId id="313" r:id="rId13"/>
    <p:sldId id="424" r:id="rId14"/>
    <p:sldId id="266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 Verbauwhede" initials="MV" lastIdx="1" clrIdx="0"/>
  <p:cmAuthor id="1" name="Steven Hosford" initials="SH" lastIdx="1" clrIdx="1">
    <p:extLst>
      <p:ext uri="{19B8F6BF-5375-455C-9EA6-DF929625EA0E}">
        <p15:presenceInfo xmlns:p15="http://schemas.microsoft.com/office/powerpoint/2012/main" userId="Steven Hosfo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FFFF00"/>
    <a:srgbClr val="D5BFAD"/>
    <a:srgbClr val="E46C0A"/>
    <a:srgbClr val="E9EDF4"/>
    <a:srgbClr val="FAC090"/>
    <a:srgbClr val="FDEADA"/>
    <a:srgbClr val="FCD5B5"/>
    <a:srgbClr val="CC0000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2710" autoAdjust="0"/>
  </p:normalViewPr>
  <p:slideViewPr>
    <p:cSldViewPr>
      <p:cViewPr varScale="1">
        <p:scale>
          <a:sx n="59" d="100"/>
          <a:sy n="59" d="100"/>
        </p:scale>
        <p:origin x="8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298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83FD9-C85A-49C7-B05A-EBBBE77E6F9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D84F5-28D2-4157-9228-5C48B0E3B887}">
      <dgm:prSet phldrT="[Text]" custT="1"/>
      <dgm:spPr>
        <a:solidFill>
          <a:schemeClr val="accent1"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GB" sz="1400" b="1" u="sng" dirty="0" smtClean="0">
              <a:solidFill>
                <a:schemeClr val="tx2"/>
              </a:solidFill>
            </a:rPr>
            <a:t>Super site Validation</a:t>
          </a:r>
        </a:p>
        <a:p>
          <a:r>
            <a:rPr lang="en-GB" sz="1400" dirty="0" smtClean="0"/>
            <a:t>LST</a:t>
          </a:r>
        </a:p>
        <a:p>
          <a:r>
            <a:rPr lang="en-GB" sz="1400" dirty="0" smtClean="0"/>
            <a:t>Vegetation </a:t>
          </a:r>
        </a:p>
        <a:p>
          <a:r>
            <a:rPr lang="en-GB" sz="1400" dirty="0" smtClean="0"/>
            <a:t>Soil Moisture</a:t>
          </a:r>
        </a:p>
        <a:p>
          <a:r>
            <a:rPr lang="en-GB" sz="1050" dirty="0" smtClean="0"/>
            <a:t>….</a:t>
          </a:r>
          <a:r>
            <a:rPr lang="en-GB" sz="1050" dirty="0" err="1" smtClean="0"/>
            <a:t>etc</a:t>
          </a:r>
          <a:r>
            <a:rPr lang="en-GB" sz="1050" dirty="0" smtClean="0"/>
            <a:t>…</a:t>
          </a:r>
          <a:endParaRPr lang="en-US" sz="1050" dirty="0"/>
        </a:p>
      </dgm:t>
    </dgm:pt>
    <dgm:pt modelId="{0B634FCC-077B-418C-822A-6AA81AF97931}" type="parTrans" cxnId="{E1618E0C-FF0E-4DC6-9B93-6B09B52F46F3}">
      <dgm:prSet/>
      <dgm:spPr/>
      <dgm:t>
        <a:bodyPr/>
        <a:lstStyle/>
        <a:p>
          <a:endParaRPr lang="en-US"/>
        </a:p>
      </dgm:t>
    </dgm:pt>
    <dgm:pt modelId="{4B8C95EA-789D-42FF-B32C-8330D9F0C838}" type="sibTrans" cxnId="{E1618E0C-FF0E-4DC6-9B93-6B09B52F46F3}">
      <dgm:prSet/>
      <dgm:spPr/>
      <dgm:t>
        <a:bodyPr/>
        <a:lstStyle/>
        <a:p>
          <a:endParaRPr lang="en-US"/>
        </a:p>
      </dgm:t>
    </dgm:pt>
    <dgm:pt modelId="{C36CB261-C4F1-4727-9A6C-D642E2ED4901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200" b="1" i="1" u="sng" dirty="0" smtClean="0">
              <a:solidFill>
                <a:schemeClr val="tx2">
                  <a:lumMod val="75000"/>
                </a:schemeClr>
              </a:solidFill>
            </a:rPr>
            <a:t>Vicarious Calibration Methods and sites</a:t>
          </a:r>
        </a:p>
        <a:p>
          <a:r>
            <a:rPr lang="en-GB" sz="1200" dirty="0" smtClean="0">
              <a:solidFill>
                <a:schemeClr val="tx2">
                  <a:lumMod val="75000"/>
                </a:schemeClr>
              </a:solidFill>
            </a:rPr>
            <a:t>Pseudo-Invariant Calibration Site – PICS </a:t>
          </a:r>
          <a:r>
            <a:rPr lang="en-GB" sz="1200" dirty="0" err="1" smtClean="0">
              <a:solidFill>
                <a:schemeClr val="tx2">
                  <a:lumMod val="75000"/>
                </a:schemeClr>
              </a:solidFill>
            </a:rPr>
            <a:t>catalog</a:t>
          </a:r>
          <a:endParaRPr lang="en-GB" sz="1200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en-GB" sz="1200" dirty="0" smtClean="0">
              <a:solidFill>
                <a:schemeClr val="tx2">
                  <a:lumMod val="75000"/>
                </a:schemeClr>
              </a:solidFill>
            </a:rPr>
            <a:t>DCC, </a:t>
          </a:r>
        </a:p>
        <a:p>
          <a:r>
            <a:rPr lang="en-GB" sz="1200" dirty="0" smtClean="0">
              <a:solidFill>
                <a:schemeClr val="tx2">
                  <a:lumMod val="75000"/>
                </a:schemeClr>
              </a:solidFill>
            </a:rPr>
            <a:t>Rayleigh, </a:t>
          </a:r>
        </a:p>
        <a:p>
          <a:r>
            <a:rPr lang="en-GB" sz="1200" dirty="0" smtClean="0">
              <a:solidFill>
                <a:schemeClr val="tx2">
                  <a:lumMod val="75000"/>
                </a:schemeClr>
              </a:solidFill>
            </a:rPr>
            <a:t>Glint</a:t>
          </a:r>
          <a:endParaRPr lang="en-US" sz="1200" dirty="0">
            <a:solidFill>
              <a:schemeClr val="tx2">
                <a:lumMod val="75000"/>
              </a:schemeClr>
            </a:solidFill>
          </a:endParaRPr>
        </a:p>
      </dgm:t>
    </dgm:pt>
    <dgm:pt modelId="{01826121-A98B-4D85-A304-52F029A96D58}" type="parTrans" cxnId="{8A73BB40-EA46-4EB7-9FC7-960FA2D8BD4B}">
      <dgm:prSet/>
      <dgm:spPr/>
      <dgm:t>
        <a:bodyPr/>
        <a:lstStyle/>
        <a:p>
          <a:endParaRPr lang="en-US"/>
        </a:p>
      </dgm:t>
    </dgm:pt>
    <dgm:pt modelId="{B208DEB2-1565-4C35-8F42-7CF8808559AD}" type="sibTrans" cxnId="{8A73BB40-EA46-4EB7-9FC7-960FA2D8BD4B}">
      <dgm:prSet/>
      <dgm:spPr/>
      <dgm:t>
        <a:bodyPr/>
        <a:lstStyle/>
        <a:p>
          <a:endParaRPr lang="en-US"/>
        </a:p>
      </dgm:t>
    </dgm:pt>
    <dgm:pt modelId="{757EB4AC-682B-44E6-8BA4-783E6743ED07}">
      <dgm:prSet phldrT="[Text]"/>
      <dgm:spPr/>
      <dgm:t>
        <a:bodyPr/>
        <a:lstStyle/>
        <a:p>
          <a:r>
            <a:rPr lang="en-US" dirty="0" smtClean="0"/>
            <a:t>FRM</a:t>
          </a:r>
          <a:endParaRPr lang="en-US" dirty="0"/>
        </a:p>
      </dgm:t>
    </dgm:pt>
    <dgm:pt modelId="{633BD946-E890-4E3E-A765-F4D82831AA92}" type="parTrans" cxnId="{D08B4C31-6578-4F7B-85B2-CA93A191BAF8}">
      <dgm:prSet/>
      <dgm:spPr/>
      <dgm:t>
        <a:bodyPr/>
        <a:lstStyle/>
        <a:p>
          <a:endParaRPr lang="en-US"/>
        </a:p>
      </dgm:t>
    </dgm:pt>
    <dgm:pt modelId="{27F3CFD9-C79A-4F38-8D59-3D79C4230064}" type="sibTrans" cxnId="{D08B4C31-6578-4F7B-85B2-CA93A191BAF8}">
      <dgm:prSet/>
      <dgm:spPr/>
      <dgm:t>
        <a:bodyPr/>
        <a:lstStyle/>
        <a:p>
          <a:endParaRPr lang="en-US"/>
        </a:p>
      </dgm:t>
    </dgm:pt>
    <dgm:pt modelId="{4D9625A2-C368-45F5-BAE6-2442287A4313}">
      <dgm:prSet phldrT="[Text]"/>
      <dgm:spPr/>
      <dgm:t>
        <a:bodyPr/>
        <a:lstStyle/>
        <a:p>
          <a:r>
            <a:rPr lang="en-US" dirty="0" smtClean="0"/>
            <a:t>Solar Irradiance</a:t>
          </a:r>
          <a:endParaRPr lang="en-US" dirty="0"/>
        </a:p>
      </dgm:t>
    </dgm:pt>
    <dgm:pt modelId="{02E00CB5-416A-4CD1-BDC5-16DB8049D41D}" type="parTrans" cxnId="{78E33602-001B-4E36-A967-16BA3ECF3AC8}">
      <dgm:prSet/>
      <dgm:spPr/>
      <dgm:t>
        <a:bodyPr/>
        <a:lstStyle/>
        <a:p>
          <a:endParaRPr lang="en-US"/>
        </a:p>
      </dgm:t>
    </dgm:pt>
    <dgm:pt modelId="{B71B83D8-FBC9-4AA4-B9A6-4B3F606A4411}" type="sibTrans" cxnId="{78E33602-001B-4E36-A967-16BA3ECF3AC8}">
      <dgm:prSet/>
      <dgm:spPr/>
      <dgm:t>
        <a:bodyPr/>
        <a:lstStyle/>
        <a:p>
          <a:endParaRPr lang="en-US"/>
        </a:p>
      </dgm:t>
    </dgm:pt>
    <dgm:pt modelId="{AEE7122D-C66C-4104-A46C-98E8E5FC9E87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200" b="1" i="1" u="sng" dirty="0" smtClean="0">
              <a:solidFill>
                <a:schemeClr val="tx2">
                  <a:lumMod val="75000"/>
                </a:schemeClr>
              </a:solidFill>
            </a:rPr>
            <a:t>Radiometric Calibration Network (</a:t>
          </a:r>
          <a:r>
            <a:rPr lang="en-GB" sz="1200" b="1" i="1" u="sng" dirty="0" err="1" smtClean="0">
              <a:solidFill>
                <a:schemeClr val="tx2">
                  <a:lumMod val="75000"/>
                </a:schemeClr>
              </a:solidFill>
            </a:rPr>
            <a:t>RadCalNet</a:t>
          </a:r>
          <a:r>
            <a:rPr lang="en-GB" sz="1200" b="1" i="1" u="sng" dirty="0" smtClean="0">
              <a:solidFill>
                <a:schemeClr val="tx2">
                  <a:lumMod val="75000"/>
                </a:schemeClr>
              </a:solidFill>
            </a:rPr>
            <a:t>):</a:t>
          </a:r>
          <a:r>
            <a:rPr lang="en-GB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</a:p>
        <a:p>
          <a:r>
            <a:rPr lang="en-GB" sz="1200" dirty="0" smtClean="0">
              <a:solidFill>
                <a:schemeClr val="tx1"/>
              </a:solidFill>
            </a:rPr>
            <a:t>Provides satellite operators with Top-of-Atmosphere (TOA) spectrally-resolved </a:t>
          </a:r>
          <a:r>
            <a:rPr lang="en-GB" sz="1200" dirty="0" err="1" smtClean="0">
              <a:solidFill>
                <a:schemeClr val="tx1"/>
              </a:solidFill>
            </a:rPr>
            <a:t>reflectances</a:t>
          </a:r>
          <a:r>
            <a:rPr lang="en-GB" sz="1200" dirty="0" smtClean="0">
              <a:solidFill>
                <a:schemeClr val="tx1"/>
              </a:solidFill>
            </a:rPr>
            <a:t> to aid in post-launch radiometric </a:t>
          </a:r>
          <a:r>
            <a:rPr lang="en-GB" sz="1200" dirty="0" err="1" smtClean="0">
              <a:solidFill>
                <a:schemeClr val="tx1"/>
              </a:solidFill>
            </a:rPr>
            <a:t>cal</a:t>
          </a:r>
          <a:r>
            <a:rPr lang="en-GB" sz="1200" dirty="0" smtClean="0">
              <a:solidFill>
                <a:schemeClr val="tx1"/>
              </a:solidFill>
            </a:rPr>
            <a:t>/</a:t>
          </a:r>
          <a:r>
            <a:rPr lang="en-GB" sz="1200" dirty="0" err="1" smtClean="0">
              <a:solidFill>
                <a:schemeClr val="tx1"/>
              </a:solidFill>
            </a:rPr>
            <a:t>val</a:t>
          </a:r>
          <a:r>
            <a:rPr lang="en-GB" sz="1200" dirty="0" smtClean="0">
              <a:solidFill>
                <a:schemeClr val="tx1"/>
              </a:solidFill>
            </a:rPr>
            <a:t> of optical imaging sensor data.</a:t>
          </a:r>
        </a:p>
        <a:p>
          <a:r>
            <a:rPr lang="en-GB" sz="1200" dirty="0" smtClean="0">
              <a:solidFill>
                <a:srgbClr val="C00000"/>
              </a:solidFill>
            </a:rPr>
            <a:t>Numbers of </a:t>
          </a:r>
          <a:r>
            <a:rPr lang="en-GB" sz="1200" dirty="0" err="1" smtClean="0">
              <a:solidFill>
                <a:srgbClr val="C00000"/>
              </a:solidFill>
            </a:rPr>
            <a:t>RadCalNet</a:t>
          </a:r>
          <a:r>
            <a:rPr lang="en-GB" sz="1200" dirty="0" smtClean="0">
              <a:solidFill>
                <a:srgbClr val="C00000"/>
              </a:solidFill>
            </a:rPr>
            <a:t> sites and users are growing. </a:t>
          </a:r>
          <a:endParaRPr lang="en-US" sz="1200" dirty="0"/>
        </a:p>
      </dgm:t>
    </dgm:pt>
    <dgm:pt modelId="{1AAF33F8-FA2D-4DE2-9FA7-1707DFCE51BC}" type="parTrans" cxnId="{2C59F395-5FCC-4A2B-B375-245A691B4EDA}">
      <dgm:prSet/>
      <dgm:spPr/>
      <dgm:t>
        <a:bodyPr/>
        <a:lstStyle/>
        <a:p>
          <a:endParaRPr lang="en-US"/>
        </a:p>
      </dgm:t>
    </dgm:pt>
    <dgm:pt modelId="{B17A948B-74DE-4A9F-9058-511ED1E0F816}" type="sibTrans" cxnId="{2C59F395-5FCC-4A2B-B375-245A691B4EDA}">
      <dgm:prSet/>
      <dgm:spPr/>
      <dgm:t>
        <a:bodyPr/>
        <a:lstStyle/>
        <a:p>
          <a:endParaRPr lang="en-US"/>
        </a:p>
      </dgm:t>
    </dgm:pt>
    <dgm:pt modelId="{2543B367-A1F8-42B2-A842-C62873C68760}" type="pres">
      <dgm:prSet presAssocID="{CC283FD9-C85A-49C7-B05A-EBBBE77E6F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7B320-540F-4F72-8263-DEDB17936C59}" type="pres">
      <dgm:prSet presAssocID="{EB3D84F5-28D2-4157-9228-5C48B0E3B887}" presName="node" presStyleLbl="node1" presStyleIdx="0" presStyleCnt="5" custScaleX="209011" custScaleY="163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58733-82C1-46FD-A00C-FEEA145BCE47}" type="pres">
      <dgm:prSet presAssocID="{EB3D84F5-28D2-4157-9228-5C48B0E3B887}" presName="spNode" presStyleCnt="0"/>
      <dgm:spPr/>
    </dgm:pt>
    <dgm:pt modelId="{224B1C31-3563-4975-8A27-223F85FA8689}" type="pres">
      <dgm:prSet presAssocID="{4B8C95EA-789D-42FF-B32C-8330D9F0C83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E5564A-52D0-417B-A617-365418FA63FE}" type="pres">
      <dgm:prSet presAssocID="{C36CB261-C4F1-4727-9A6C-D642E2ED4901}" presName="node" presStyleLbl="node1" presStyleIdx="1" presStyleCnt="5" custScaleX="197257" custScaleY="152237" custRadScaleRad="109688" custRadScaleInc="48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25345-5D91-4666-B384-6F1F11872F41}" type="pres">
      <dgm:prSet presAssocID="{C36CB261-C4F1-4727-9A6C-D642E2ED4901}" presName="spNode" presStyleCnt="0"/>
      <dgm:spPr/>
    </dgm:pt>
    <dgm:pt modelId="{82831B64-3432-4AC7-B153-69C5BD84626B}" type="pres">
      <dgm:prSet presAssocID="{B208DEB2-1565-4C35-8F42-7CF8808559A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5D1E123-472D-49D3-8303-7172F39F7871}" type="pres">
      <dgm:prSet presAssocID="{757EB4AC-682B-44E6-8BA4-783E6743ED07}" presName="node" presStyleLbl="node1" presStyleIdx="2" presStyleCnt="5" custRadScaleRad="90360" custRadScaleInc="41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77C5A-CB00-4F14-B7CF-E5F568F4D032}" type="pres">
      <dgm:prSet presAssocID="{757EB4AC-682B-44E6-8BA4-783E6743ED07}" presName="spNode" presStyleCnt="0"/>
      <dgm:spPr/>
    </dgm:pt>
    <dgm:pt modelId="{6B71433D-A938-4F38-8206-D5FB648CB576}" type="pres">
      <dgm:prSet presAssocID="{27F3CFD9-C79A-4F38-8D59-3D79C423006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26F5739-C0BD-404F-9DF1-B92546BE5EFF}" type="pres">
      <dgm:prSet presAssocID="{4D9625A2-C368-45F5-BAE6-2442287A43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18671-13EE-4B01-8F8E-50DACFE6C8CE}" type="pres">
      <dgm:prSet presAssocID="{4D9625A2-C368-45F5-BAE6-2442287A4313}" presName="spNode" presStyleCnt="0"/>
      <dgm:spPr/>
    </dgm:pt>
    <dgm:pt modelId="{EEFB76E7-2A82-43A7-A6ED-8E16ECD25848}" type="pres">
      <dgm:prSet presAssocID="{B71B83D8-FBC9-4AA4-B9A6-4B3F606A44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7675012-522F-4EE8-BA92-5F7A36AABE96}" type="pres">
      <dgm:prSet presAssocID="{AEE7122D-C66C-4104-A46C-98E8E5FC9E87}" presName="node" presStyleLbl="node1" presStyleIdx="4" presStyleCnt="5" custScaleX="271248" custScaleY="128282" custRadScaleRad="117070" custRadScaleInc="-29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AD811-759C-4494-BE80-03710FF34B6E}" type="pres">
      <dgm:prSet presAssocID="{AEE7122D-C66C-4104-A46C-98E8E5FC9E87}" presName="spNode" presStyleCnt="0"/>
      <dgm:spPr/>
    </dgm:pt>
    <dgm:pt modelId="{6BDA49BC-2158-4E76-AD07-55590BCFE135}" type="pres">
      <dgm:prSet presAssocID="{B17A948B-74DE-4A9F-9058-511ED1E0F81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7BE7827-FAF4-4014-ABAE-197A3C2BFC4D}" type="presOf" srcId="{B17A948B-74DE-4A9F-9058-511ED1E0F816}" destId="{6BDA49BC-2158-4E76-AD07-55590BCFE135}" srcOrd="0" destOrd="0" presId="urn:microsoft.com/office/officeart/2005/8/layout/cycle6"/>
    <dgm:cxn modelId="{B85F7328-7E0F-4B60-BE27-CEF458F4776F}" type="presOf" srcId="{EB3D84F5-28D2-4157-9228-5C48B0E3B887}" destId="{BB77B320-540F-4F72-8263-DEDB17936C59}" srcOrd="0" destOrd="0" presId="urn:microsoft.com/office/officeart/2005/8/layout/cycle6"/>
    <dgm:cxn modelId="{2C59F395-5FCC-4A2B-B375-245A691B4EDA}" srcId="{CC283FD9-C85A-49C7-B05A-EBBBE77E6F9A}" destId="{AEE7122D-C66C-4104-A46C-98E8E5FC9E87}" srcOrd="4" destOrd="0" parTransId="{1AAF33F8-FA2D-4DE2-9FA7-1707DFCE51BC}" sibTransId="{B17A948B-74DE-4A9F-9058-511ED1E0F816}"/>
    <dgm:cxn modelId="{78E33602-001B-4E36-A967-16BA3ECF3AC8}" srcId="{CC283FD9-C85A-49C7-B05A-EBBBE77E6F9A}" destId="{4D9625A2-C368-45F5-BAE6-2442287A4313}" srcOrd="3" destOrd="0" parTransId="{02E00CB5-416A-4CD1-BDC5-16DB8049D41D}" sibTransId="{B71B83D8-FBC9-4AA4-B9A6-4B3F606A4411}"/>
    <dgm:cxn modelId="{B02ACDF5-92D2-436D-B302-7B5C5B7848CA}" type="presOf" srcId="{B208DEB2-1565-4C35-8F42-7CF8808559AD}" destId="{82831B64-3432-4AC7-B153-69C5BD84626B}" srcOrd="0" destOrd="0" presId="urn:microsoft.com/office/officeart/2005/8/layout/cycle6"/>
    <dgm:cxn modelId="{C3ED3F43-32B0-47A3-8F79-6E83B70F34FF}" type="presOf" srcId="{757EB4AC-682B-44E6-8BA4-783E6743ED07}" destId="{05D1E123-472D-49D3-8303-7172F39F7871}" srcOrd="0" destOrd="0" presId="urn:microsoft.com/office/officeart/2005/8/layout/cycle6"/>
    <dgm:cxn modelId="{B177A4D2-64E7-4B93-B7B2-B407BFB2BEFE}" type="presOf" srcId="{4B8C95EA-789D-42FF-B32C-8330D9F0C838}" destId="{224B1C31-3563-4975-8A27-223F85FA8689}" srcOrd="0" destOrd="0" presId="urn:microsoft.com/office/officeart/2005/8/layout/cycle6"/>
    <dgm:cxn modelId="{D94E7556-B5EF-43A1-AE7F-8106B31F6E68}" type="presOf" srcId="{27F3CFD9-C79A-4F38-8D59-3D79C4230064}" destId="{6B71433D-A938-4F38-8206-D5FB648CB576}" srcOrd="0" destOrd="0" presId="urn:microsoft.com/office/officeart/2005/8/layout/cycle6"/>
    <dgm:cxn modelId="{F2748EB9-A831-461D-A6FE-C08AECE3CE23}" type="presOf" srcId="{CC283FD9-C85A-49C7-B05A-EBBBE77E6F9A}" destId="{2543B367-A1F8-42B2-A842-C62873C68760}" srcOrd="0" destOrd="0" presId="urn:microsoft.com/office/officeart/2005/8/layout/cycle6"/>
    <dgm:cxn modelId="{1DB180BF-10A0-4DB2-B455-FF54A547F6DD}" type="presOf" srcId="{AEE7122D-C66C-4104-A46C-98E8E5FC9E87}" destId="{17675012-522F-4EE8-BA92-5F7A36AABE96}" srcOrd="0" destOrd="0" presId="urn:microsoft.com/office/officeart/2005/8/layout/cycle6"/>
    <dgm:cxn modelId="{24F054FB-7C9C-4A89-BAC4-F59E146E00F0}" type="presOf" srcId="{B71B83D8-FBC9-4AA4-B9A6-4B3F606A4411}" destId="{EEFB76E7-2A82-43A7-A6ED-8E16ECD25848}" srcOrd="0" destOrd="0" presId="urn:microsoft.com/office/officeart/2005/8/layout/cycle6"/>
    <dgm:cxn modelId="{8A73BB40-EA46-4EB7-9FC7-960FA2D8BD4B}" srcId="{CC283FD9-C85A-49C7-B05A-EBBBE77E6F9A}" destId="{C36CB261-C4F1-4727-9A6C-D642E2ED4901}" srcOrd="1" destOrd="0" parTransId="{01826121-A98B-4D85-A304-52F029A96D58}" sibTransId="{B208DEB2-1565-4C35-8F42-7CF8808559AD}"/>
    <dgm:cxn modelId="{E1618E0C-FF0E-4DC6-9B93-6B09B52F46F3}" srcId="{CC283FD9-C85A-49C7-B05A-EBBBE77E6F9A}" destId="{EB3D84F5-28D2-4157-9228-5C48B0E3B887}" srcOrd="0" destOrd="0" parTransId="{0B634FCC-077B-418C-822A-6AA81AF97931}" sibTransId="{4B8C95EA-789D-42FF-B32C-8330D9F0C838}"/>
    <dgm:cxn modelId="{D08B4C31-6578-4F7B-85B2-CA93A191BAF8}" srcId="{CC283FD9-C85A-49C7-B05A-EBBBE77E6F9A}" destId="{757EB4AC-682B-44E6-8BA4-783E6743ED07}" srcOrd="2" destOrd="0" parTransId="{633BD946-E890-4E3E-A765-F4D82831AA92}" sibTransId="{27F3CFD9-C79A-4F38-8D59-3D79C4230064}"/>
    <dgm:cxn modelId="{7044E229-C4A4-4519-B6C9-ABB75096414C}" type="presOf" srcId="{4D9625A2-C368-45F5-BAE6-2442287A4313}" destId="{426F5739-C0BD-404F-9DF1-B92546BE5EFF}" srcOrd="0" destOrd="0" presId="urn:microsoft.com/office/officeart/2005/8/layout/cycle6"/>
    <dgm:cxn modelId="{5089E144-9570-4C9B-8DE5-8FB65E4079A0}" type="presOf" srcId="{C36CB261-C4F1-4727-9A6C-D642E2ED4901}" destId="{94E5564A-52D0-417B-A617-365418FA63FE}" srcOrd="0" destOrd="0" presId="urn:microsoft.com/office/officeart/2005/8/layout/cycle6"/>
    <dgm:cxn modelId="{9E6D7336-7D11-4E92-B7D5-5ECD538A3474}" type="presParOf" srcId="{2543B367-A1F8-42B2-A842-C62873C68760}" destId="{BB77B320-540F-4F72-8263-DEDB17936C59}" srcOrd="0" destOrd="0" presId="urn:microsoft.com/office/officeart/2005/8/layout/cycle6"/>
    <dgm:cxn modelId="{CD8629DA-92A5-454B-8453-20E7891D4ED0}" type="presParOf" srcId="{2543B367-A1F8-42B2-A842-C62873C68760}" destId="{77158733-82C1-46FD-A00C-FEEA145BCE47}" srcOrd="1" destOrd="0" presId="urn:microsoft.com/office/officeart/2005/8/layout/cycle6"/>
    <dgm:cxn modelId="{1177E275-2906-4CE1-8117-946972C8F2B2}" type="presParOf" srcId="{2543B367-A1F8-42B2-A842-C62873C68760}" destId="{224B1C31-3563-4975-8A27-223F85FA8689}" srcOrd="2" destOrd="0" presId="urn:microsoft.com/office/officeart/2005/8/layout/cycle6"/>
    <dgm:cxn modelId="{33A9789C-CA4C-4321-BF47-D484C779FD44}" type="presParOf" srcId="{2543B367-A1F8-42B2-A842-C62873C68760}" destId="{94E5564A-52D0-417B-A617-365418FA63FE}" srcOrd="3" destOrd="0" presId="urn:microsoft.com/office/officeart/2005/8/layout/cycle6"/>
    <dgm:cxn modelId="{307759CA-C5BC-41C2-912D-6990A0D01F67}" type="presParOf" srcId="{2543B367-A1F8-42B2-A842-C62873C68760}" destId="{54925345-5D91-4666-B384-6F1F11872F41}" srcOrd="4" destOrd="0" presId="urn:microsoft.com/office/officeart/2005/8/layout/cycle6"/>
    <dgm:cxn modelId="{7758D422-6DA7-42BB-B4DC-27A244656F22}" type="presParOf" srcId="{2543B367-A1F8-42B2-A842-C62873C68760}" destId="{82831B64-3432-4AC7-B153-69C5BD84626B}" srcOrd="5" destOrd="0" presId="urn:microsoft.com/office/officeart/2005/8/layout/cycle6"/>
    <dgm:cxn modelId="{A3EDD415-FC78-48D5-9C84-C5A9AA5670FB}" type="presParOf" srcId="{2543B367-A1F8-42B2-A842-C62873C68760}" destId="{05D1E123-472D-49D3-8303-7172F39F7871}" srcOrd="6" destOrd="0" presId="urn:microsoft.com/office/officeart/2005/8/layout/cycle6"/>
    <dgm:cxn modelId="{55521FA5-5E01-4B12-AECB-B5EAA9928EB4}" type="presParOf" srcId="{2543B367-A1F8-42B2-A842-C62873C68760}" destId="{FD177C5A-CB00-4F14-B7CF-E5F568F4D032}" srcOrd="7" destOrd="0" presId="urn:microsoft.com/office/officeart/2005/8/layout/cycle6"/>
    <dgm:cxn modelId="{845EB47C-6398-4EDA-ADAC-2904D7DE3D09}" type="presParOf" srcId="{2543B367-A1F8-42B2-A842-C62873C68760}" destId="{6B71433D-A938-4F38-8206-D5FB648CB576}" srcOrd="8" destOrd="0" presId="urn:microsoft.com/office/officeart/2005/8/layout/cycle6"/>
    <dgm:cxn modelId="{F7949C9D-8D3C-47F8-B1F3-BFEF2871FEFB}" type="presParOf" srcId="{2543B367-A1F8-42B2-A842-C62873C68760}" destId="{426F5739-C0BD-404F-9DF1-B92546BE5EFF}" srcOrd="9" destOrd="0" presId="urn:microsoft.com/office/officeart/2005/8/layout/cycle6"/>
    <dgm:cxn modelId="{53F29B6F-73B6-4CB9-8DEF-4433D18146D3}" type="presParOf" srcId="{2543B367-A1F8-42B2-A842-C62873C68760}" destId="{E8718671-13EE-4B01-8F8E-50DACFE6C8CE}" srcOrd="10" destOrd="0" presId="urn:microsoft.com/office/officeart/2005/8/layout/cycle6"/>
    <dgm:cxn modelId="{111968AD-3111-4BA9-8C43-BFCB5F602686}" type="presParOf" srcId="{2543B367-A1F8-42B2-A842-C62873C68760}" destId="{EEFB76E7-2A82-43A7-A6ED-8E16ECD25848}" srcOrd="11" destOrd="0" presId="urn:microsoft.com/office/officeart/2005/8/layout/cycle6"/>
    <dgm:cxn modelId="{840BC3DC-A98C-4745-9171-4A53508B1059}" type="presParOf" srcId="{2543B367-A1F8-42B2-A842-C62873C68760}" destId="{17675012-522F-4EE8-BA92-5F7A36AABE96}" srcOrd="12" destOrd="0" presId="urn:microsoft.com/office/officeart/2005/8/layout/cycle6"/>
    <dgm:cxn modelId="{CAC562DE-A6D1-4BB7-866A-8EF5C5D237BF}" type="presParOf" srcId="{2543B367-A1F8-42B2-A842-C62873C68760}" destId="{181AD811-759C-4494-BE80-03710FF34B6E}" srcOrd="13" destOrd="0" presId="urn:microsoft.com/office/officeart/2005/8/layout/cycle6"/>
    <dgm:cxn modelId="{40344374-14C5-48BA-B02A-2F777ACFC5CE}" type="presParOf" srcId="{2543B367-A1F8-42B2-A842-C62873C68760}" destId="{6BDA49BC-2158-4E76-AD07-55590BCFE13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7B320-540F-4F72-8263-DEDB17936C59}">
      <dsp:nvSpPr>
        <dsp:cNvPr id="0" name=""/>
        <dsp:cNvSpPr/>
      </dsp:nvSpPr>
      <dsp:spPr>
        <a:xfrm>
          <a:off x="3174161" y="-157748"/>
          <a:ext cx="3211768" cy="1630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u="sng" kern="1200" dirty="0" smtClean="0">
              <a:solidFill>
                <a:schemeClr val="tx2"/>
              </a:solidFill>
            </a:rPr>
            <a:t>Super site Validation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Vegetation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Soil Moisture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….</a:t>
          </a:r>
          <a:r>
            <a:rPr lang="en-GB" sz="1050" kern="1200" dirty="0" err="1" smtClean="0"/>
            <a:t>etc</a:t>
          </a:r>
          <a:r>
            <a:rPr lang="en-GB" sz="1050" kern="1200" dirty="0" smtClean="0"/>
            <a:t>…</a:t>
          </a:r>
          <a:endParaRPr lang="en-US" sz="1050" kern="1200" dirty="0"/>
        </a:p>
      </dsp:txBody>
      <dsp:txXfrm>
        <a:off x="3253750" y="-78159"/>
        <a:ext cx="3052590" cy="1471210"/>
      </dsp:txXfrm>
    </dsp:sp>
    <dsp:sp modelId="{224B1C31-3563-4975-8A27-223F85FA8689}">
      <dsp:nvSpPr>
        <dsp:cNvPr id="0" name=""/>
        <dsp:cNvSpPr/>
      </dsp:nvSpPr>
      <dsp:spPr>
        <a:xfrm>
          <a:off x="3609499" y="1308960"/>
          <a:ext cx="3994268" cy="3994268"/>
        </a:xfrm>
        <a:custGeom>
          <a:avLst/>
          <a:gdLst/>
          <a:ahLst/>
          <a:cxnLst/>
          <a:rect l="0" t="0" r="0" b="0"/>
          <a:pathLst>
            <a:path>
              <a:moveTo>
                <a:pt x="2780023" y="159845"/>
              </a:moveTo>
              <a:arcTo wR="1997134" hR="1997134" stAng="17584764" swAng="6597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5564A-52D0-417B-A617-365418FA63FE}">
      <dsp:nvSpPr>
        <dsp:cNvPr id="0" name=""/>
        <dsp:cNvSpPr/>
      </dsp:nvSpPr>
      <dsp:spPr>
        <a:xfrm>
          <a:off x="5441875" y="1654059"/>
          <a:ext cx="3031150" cy="152057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i="1" u="sng" kern="1200" dirty="0" smtClean="0">
              <a:solidFill>
                <a:schemeClr val="tx2">
                  <a:lumMod val="75000"/>
                </a:schemeClr>
              </a:solidFill>
            </a:rPr>
            <a:t>Vicarious Calibration Methods and sites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2">
                  <a:lumMod val="75000"/>
                </a:schemeClr>
              </a:solidFill>
            </a:rPr>
            <a:t>Pseudo-Invariant Calibration Site – PICS </a:t>
          </a:r>
          <a:r>
            <a:rPr lang="en-GB" sz="1200" kern="1200" dirty="0" err="1" smtClean="0">
              <a:solidFill>
                <a:schemeClr val="tx2">
                  <a:lumMod val="75000"/>
                </a:schemeClr>
              </a:solidFill>
            </a:rPr>
            <a:t>catalog</a:t>
          </a:r>
          <a:endParaRPr lang="en-GB" sz="1200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2">
                  <a:lumMod val="75000"/>
                </a:schemeClr>
              </a:solidFill>
            </a:rPr>
            <a:t>DCC,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2">
                  <a:lumMod val="75000"/>
                </a:schemeClr>
              </a:solidFill>
            </a:rPr>
            <a:t>Rayleigh,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2">
                  <a:lumMod val="75000"/>
                </a:schemeClr>
              </a:solidFill>
            </a:rPr>
            <a:t>Glint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16103" y="1728287"/>
        <a:ext cx="2882694" cy="1372121"/>
      </dsp:txXfrm>
    </dsp:sp>
    <dsp:sp modelId="{82831B64-3432-4AC7-B153-69C5BD84626B}">
      <dsp:nvSpPr>
        <dsp:cNvPr id="0" name=""/>
        <dsp:cNvSpPr/>
      </dsp:nvSpPr>
      <dsp:spPr>
        <a:xfrm>
          <a:off x="3311599" y="-18648"/>
          <a:ext cx="3994268" cy="3994268"/>
        </a:xfrm>
        <a:custGeom>
          <a:avLst/>
          <a:gdLst/>
          <a:ahLst/>
          <a:cxnLst/>
          <a:rect l="0" t="0" r="0" b="0"/>
          <a:pathLst>
            <a:path>
              <a:moveTo>
                <a:pt x="3590826" y="3200749"/>
              </a:moveTo>
              <a:arcTo wR="1997134" hR="1997134" stAng="2223688" swAng="15900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1E123-472D-49D3-8303-7172F39F7871}">
      <dsp:nvSpPr>
        <dsp:cNvPr id="0" name=""/>
        <dsp:cNvSpPr/>
      </dsp:nvSpPr>
      <dsp:spPr>
        <a:xfrm>
          <a:off x="4800598" y="3770883"/>
          <a:ext cx="1536650" cy="998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FRM</a:t>
          </a:r>
          <a:endParaRPr lang="en-US" sz="2400" kern="1200" dirty="0"/>
        </a:p>
      </dsp:txBody>
      <dsp:txXfrm>
        <a:off x="4849356" y="3819641"/>
        <a:ext cx="1439134" cy="901306"/>
      </dsp:txXfrm>
    </dsp:sp>
    <dsp:sp modelId="{6B71433D-A938-4F38-8206-D5FB648CB576}">
      <dsp:nvSpPr>
        <dsp:cNvPr id="0" name=""/>
        <dsp:cNvSpPr/>
      </dsp:nvSpPr>
      <dsp:spPr>
        <a:xfrm>
          <a:off x="1902035" y="673219"/>
          <a:ext cx="3994268" cy="3994268"/>
        </a:xfrm>
        <a:custGeom>
          <a:avLst/>
          <a:gdLst/>
          <a:ahLst/>
          <a:cxnLst/>
          <a:rect l="0" t="0" r="0" b="0"/>
          <a:pathLst>
            <a:path>
              <a:moveTo>
                <a:pt x="2894507" y="3781305"/>
              </a:moveTo>
              <a:arcTo wR="1997134" hR="1997134" stAng="3797957" swAng="7681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F5739-C0BD-404F-9DF1-B92546BE5EFF}">
      <dsp:nvSpPr>
        <dsp:cNvPr id="0" name=""/>
        <dsp:cNvSpPr/>
      </dsp:nvSpPr>
      <dsp:spPr>
        <a:xfrm>
          <a:off x="2837834" y="3770883"/>
          <a:ext cx="1536650" cy="998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Solar Irradiance</a:t>
          </a:r>
          <a:endParaRPr lang="en-US" sz="2400" kern="1200" dirty="0"/>
        </a:p>
      </dsp:txBody>
      <dsp:txXfrm>
        <a:off x="2886592" y="3819641"/>
        <a:ext cx="1439134" cy="901306"/>
      </dsp:txXfrm>
    </dsp:sp>
    <dsp:sp modelId="{EEFB76E7-2A82-43A7-A6ED-8E16ECD25848}">
      <dsp:nvSpPr>
        <dsp:cNvPr id="0" name=""/>
        <dsp:cNvSpPr/>
      </dsp:nvSpPr>
      <dsp:spPr>
        <a:xfrm>
          <a:off x="2332079" y="181247"/>
          <a:ext cx="3994268" cy="3994268"/>
        </a:xfrm>
        <a:custGeom>
          <a:avLst/>
          <a:gdLst/>
          <a:ahLst/>
          <a:cxnLst/>
          <a:rect l="0" t="0" r="0" b="0"/>
          <a:pathLst>
            <a:path>
              <a:moveTo>
                <a:pt x="782908" y="3582757"/>
              </a:moveTo>
              <a:arcTo wR="1997134" hR="1997134" stAng="7646632" swAng="19428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75012-522F-4EE8-BA92-5F7A36AABE96}">
      <dsp:nvSpPr>
        <dsp:cNvPr id="0" name=""/>
        <dsp:cNvSpPr/>
      </dsp:nvSpPr>
      <dsp:spPr>
        <a:xfrm>
          <a:off x="399462" y="1575212"/>
          <a:ext cx="4168133" cy="128130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i="1" u="sng" kern="1200" dirty="0" smtClean="0">
              <a:solidFill>
                <a:schemeClr val="tx2">
                  <a:lumMod val="75000"/>
                </a:schemeClr>
              </a:solidFill>
            </a:rPr>
            <a:t>Radiometric Calibration Network (</a:t>
          </a:r>
          <a:r>
            <a:rPr lang="en-GB" sz="1200" b="1" i="1" u="sng" kern="1200" dirty="0" err="1" smtClean="0">
              <a:solidFill>
                <a:schemeClr val="tx2">
                  <a:lumMod val="75000"/>
                </a:schemeClr>
              </a:solidFill>
            </a:rPr>
            <a:t>RadCalNet</a:t>
          </a:r>
          <a:r>
            <a:rPr lang="en-GB" sz="1200" b="1" i="1" u="sng" kern="1200" dirty="0" smtClean="0">
              <a:solidFill>
                <a:schemeClr val="tx2">
                  <a:lumMod val="75000"/>
                </a:schemeClr>
              </a:solidFill>
            </a:rPr>
            <a:t>):</a:t>
          </a:r>
          <a:r>
            <a:rPr lang="en-GB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Provides satellite operators with Top-of-Atmosphere (TOA) spectrally-resolved </a:t>
          </a:r>
          <a:r>
            <a:rPr lang="en-GB" sz="1200" kern="1200" dirty="0" err="1" smtClean="0">
              <a:solidFill>
                <a:schemeClr val="tx1"/>
              </a:solidFill>
            </a:rPr>
            <a:t>reflectances</a:t>
          </a:r>
          <a:r>
            <a:rPr lang="en-GB" sz="1200" kern="1200" dirty="0" smtClean="0">
              <a:solidFill>
                <a:schemeClr val="tx1"/>
              </a:solidFill>
            </a:rPr>
            <a:t> to aid in post-launch radiometric </a:t>
          </a:r>
          <a:r>
            <a:rPr lang="en-GB" sz="1200" kern="1200" dirty="0" err="1" smtClean="0">
              <a:solidFill>
                <a:schemeClr val="tx1"/>
              </a:solidFill>
            </a:rPr>
            <a:t>cal</a:t>
          </a:r>
          <a:r>
            <a:rPr lang="en-GB" sz="1200" kern="1200" dirty="0" smtClean="0">
              <a:solidFill>
                <a:schemeClr val="tx1"/>
              </a:solidFill>
            </a:rPr>
            <a:t>/</a:t>
          </a:r>
          <a:r>
            <a:rPr lang="en-GB" sz="1200" kern="1200" dirty="0" err="1" smtClean="0">
              <a:solidFill>
                <a:schemeClr val="tx1"/>
              </a:solidFill>
            </a:rPr>
            <a:t>val</a:t>
          </a:r>
          <a:r>
            <a:rPr lang="en-GB" sz="1200" kern="1200" dirty="0" smtClean="0">
              <a:solidFill>
                <a:schemeClr val="tx1"/>
              </a:solidFill>
            </a:rPr>
            <a:t> of optical imaging sensor data.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C00000"/>
              </a:solidFill>
            </a:rPr>
            <a:t>Numbers of </a:t>
          </a:r>
          <a:r>
            <a:rPr lang="en-GB" sz="1200" kern="1200" dirty="0" err="1" smtClean="0">
              <a:solidFill>
                <a:srgbClr val="C00000"/>
              </a:solidFill>
            </a:rPr>
            <a:t>RadCalNet</a:t>
          </a:r>
          <a:r>
            <a:rPr lang="en-GB" sz="1200" kern="1200" dirty="0" smtClean="0">
              <a:solidFill>
                <a:srgbClr val="C00000"/>
              </a:solidFill>
            </a:rPr>
            <a:t> sites and users are growing. </a:t>
          </a:r>
          <a:endParaRPr lang="en-US" sz="1200" kern="1200" dirty="0"/>
        </a:p>
      </dsp:txBody>
      <dsp:txXfrm>
        <a:off x="462010" y="1637760"/>
        <a:ext cx="4043037" cy="1156213"/>
      </dsp:txXfrm>
    </dsp:sp>
    <dsp:sp modelId="{6BDA49BC-2158-4E76-AD07-55590BCFE135}">
      <dsp:nvSpPr>
        <dsp:cNvPr id="0" name=""/>
        <dsp:cNvSpPr/>
      </dsp:nvSpPr>
      <dsp:spPr>
        <a:xfrm>
          <a:off x="1388435" y="1456058"/>
          <a:ext cx="3994268" cy="3994268"/>
        </a:xfrm>
        <a:custGeom>
          <a:avLst/>
          <a:gdLst/>
          <a:ahLst/>
          <a:cxnLst/>
          <a:rect l="0" t="0" r="0" b="0"/>
          <a:pathLst>
            <a:path>
              <a:moveTo>
                <a:pt x="1322141" y="117525"/>
              </a:moveTo>
              <a:arcTo wR="1997134" hR="1997134" stAng="15014767" swAng="8123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0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38449736-AE79-4903-ADC7-5124CDBC04D9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243"/>
            <a:ext cx="2946400" cy="49680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2267B6B-B0D7-4FF0-8C1D-FFF20909E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3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300"/>
            </a:lvl1pPr>
          </a:lstStyle>
          <a:p>
            <a:fld id="{03BC4E68-3A14-6F45-858E-7092B8CF2EF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300"/>
            </a:lvl1pPr>
          </a:lstStyle>
          <a:p>
            <a:fld id="{21B80EAD-23BE-B245-839D-6C35619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2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01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6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14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2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0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7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3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2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0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BC46-2A14-4D92-861E-C2AFDC2F8D89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657600" cy="365125"/>
          </a:xfrm>
        </p:spPr>
        <p:txBody>
          <a:bodyPr/>
          <a:lstStyle/>
          <a:p>
            <a:r>
              <a:rPr lang="en-GB" dirty="0" smtClean="0"/>
              <a:t>CEOS European Coordination meeting – SIT-35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24-F3E8-4228-8650-1A0AA7D7C923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CEOS European Coordination meeting – SIT-35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8538-8D9C-43C8-8796-CC4AB8FC4285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CEOS European Coordination meeting – SIT-35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F624-2111-4AE8-91BC-1E14153D390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76200"/>
            <a:ext cx="971093" cy="411956"/>
          </a:xfrm>
          <a:prstGeom prst="rect">
            <a:avLst/>
          </a:prstGeom>
        </p:spPr>
      </p:pic>
      <p:pic>
        <p:nvPicPr>
          <p:cNvPr id="8" name="Picture 7" descr="Picture1.jpg"/>
          <p:cNvPicPr>
            <a:picLocks noChangeAspect="1"/>
          </p:cNvPicPr>
          <p:nvPr userDrawn="1"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-14177"/>
            <a:ext cx="9144000" cy="1371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371600" y="152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3810000" cy="365125"/>
          </a:xfrm>
        </p:spPr>
        <p:txBody>
          <a:bodyPr/>
          <a:lstStyle/>
          <a:p>
            <a:r>
              <a:rPr lang="en-GB" dirty="0" smtClean="0"/>
              <a:t>CEOS European Coordination meeting – SIT-35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8BEA-FE5D-4C78-B3EB-535ADF89086D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CEOS European Coordination meeting – SIT-35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234B-B52B-45A9-B026-7AE29FBC8437}" type="datetime1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CEOS European Coordination meeting – SIT-35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7C7-33C6-464E-9F91-49E96093A42B}" type="datetime1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CEOS European Coordination meeting – SIT-35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C075-9132-46BD-8152-703552F4CEF7}" type="datetime1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CEOS European Coordination meeting – SIT-35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20E4-663C-4BFE-AEC4-51E1D4F4C347}" type="datetime1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CEOS European Coordination meeting – SIT-35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639C-7145-4C85-AC01-497ADA070966}" type="datetime1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CEOS European Coordination meeting – SIT-35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D30B-99B9-4706-BB1B-7BBBC09068B7}" type="datetime1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CEOS European Coordination meeting – SIT-35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1A98-B5E4-486B-9EEF-05408D412C19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CEOS European Coordination meeting – SIT-35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eos.org/ourwork/workinggroups/wgcv/subgroups/tmsg/" TargetMode="External"/><Relationship Id="rId3" Type="http://schemas.openxmlformats.org/officeDocument/2006/relationships/hyperlink" Target="http://ceos.org/ourwork/workinggroups/wgcv/subgroups/acsg/" TargetMode="External"/><Relationship Id="rId7" Type="http://schemas.openxmlformats.org/officeDocument/2006/relationships/hyperlink" Target="http://ceos.org/ourwork/workinggroups/wgcv/subgroups/s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os.org/ourwork/workinggroups/wgcv/subgroups/mssg/" TargetMode="External"/><Relationship Id="rId5" Type="http://schemas.openxmlformats.org/officeDocument/2006/relationships/hyperlink" Target="http://ceos.org/ourwork/workinggroups/wgcv/subgroups/lpv/" TargetMode="External"/><Relationship Id="rId4" Type="http://schemas.openxmlformats.org/officeDocument/2006/relationships/hyperlink" Target="http://ceos.org/ourwork/workinggroups/wgcv/subgroups/ivo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graph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62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1141" y="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267" y="1261452"/>
            <a:ext cx="435720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CEOS Working Group Calibration Validation WGCV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Land </a:t>
            </a:r>
            <a:r>
              <a:rPr lang="en-GB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Product Validation Plenary, Virtual meeting, Teams,</a:t>
            </a:r>
          </a:p>
          <a:p>
            <a:r>
              <a:rPr lang="en-GB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26-27 May 2021</a:t>
            </a:r>
            <a:endParaRPr lang="en-US" sz="2800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6075144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Helv"/>
              </a:rPr>
              <a:t>Akihiko </a:t>
            </a:r>
            <a:r>
              <a:rPr lang="en-GB" b="1" dirty="0" smtClean="0">
                <a:solidFill>
                  <a:schemeClr val="bg1"/>
                </a:solidFill>
                <a:latin typeface="Helv"/>
              </a:rPr>
              <a:t>KUZE, chair WGCV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Helv"/>
              </a:rPr>
              <a:t>Philippe Goryl, vice </a:t>
            </a:r>
            <a:r>
              <a:rPr lang="en-GB" b="1" dirty="0" err="1" smtClean="0">
                <a:solidFill>
                  <a:schemeClr val="bg1"/>
                </a:solidFill>
                <a:latin typeface="Helv"/>
              </a:rPr>
              <a:t>chari</a:t>
            </a:r>
            <a:r>
              <a:rPr lang="en-GB" b="1" dirty="0" smtClean="0">
                <a:solidFill>
                  <a:schemeClr val="bg1"/>
                </a:solidFill>
                <a:latin typeface="Helv"/>
              </a:rPr>
              <a:t> WGCV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06" y="3972682"/>
            <a:ext cx="3011514" cy="2791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76400" y="171271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 –  </a:t>
            </a:r>
            <a:r>
              <a:rPr lang="fr-FR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36719" y="1285740"/>
            <a:ext cx="6092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WGCV provides Protocols (list not exhaustive) </a:t>
            </a:r>
            <a:endParaRPr lang="en-GB" sz="24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5735819" y="1681220"/>
            <a:ext cx="3219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b="1" kern="0" dirty="0">
                <a:solidFill>
                  <a:schemeClr val="tx2">
                    <a:lumMod val="75000"/>
                  </a:schemeClr>
                </a:solidFill>
              </a:rPr>
              <a:t>Biomass Validation Protocols</a:t>
            </a:r>
          </a:p>
          <a:p>
            <a:pPr lvl="1"/>
            <a:r>
              <a:rPr lang="en-GB" sz="2400" b="1" kern="0" dirty="0">
                <a:solidFill>
                  <a:schemeClr val="tx2">
                    <a:lumMod val="75000"/>
                  </a:schemeClr>
                </a:solidFill>
              </a:rPr>
              <a:t>Soil Moisture </a:t>
            </a:r>
          </a:p>
          <a:p>
            <a:pPr lvl="1"/>
            <a:r>
              <a:rPr lang="en-GB" sz="2400" b="1" kern="0" dirty="0">
                <a:solidFill>
                  <a:schemeClr val="tx2">
                    <a:lumMod val="75000"/>
                  </a:schemeClr>
                </a:solidFill>
              </a:rPr>
              <a:t>LST </a:t>
            </a:r>
          </a:p>
          <a:p>
            <a:pPr lvl="1"/>
            <a:r>
              <a:rPr lang="en-GB" sz="2400" b="1" kern="0" dirty="0">
                <a:solidFill>
                  <a:schemeClr val="tx2">
                    <a:lumMod val="75000"/>
                  </a:schemeClr>
                </a:solidFill>
              </a:rPr>
              <a:t>Albedo</a:t>
            </a:r>
          </a:p>
          <a:p>
            <a:pPr lvl="1"/>
            <a:r>
              <a:rPr lang="en-GB" sz="2400" b="1" kern="0" dirty="0">
                <a:solidFill>
                  <a:schemeClr val="tx2">
                    <a:lumMod val="75000"/>
                  </a:schemeClr>
                </a:solidFill>
              </a:rPr>
              <a:t>LAI</a:t>
            </a:r>
          </a:p>
          <a:p>
            <a:pPr lvl="1"/>
            <a:endParaRPr lang="en-GB" sz="1600" b="1" i="1" u="sng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GB" sz="1600" b="1" i="1" u="sng" kern="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sz="1600" b="1" i="1" u="sng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1600" kern="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76" y="1756438"/>
            <a:ext cx="2819400" cy="3073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911" y="2376773"/>
            <a:ext cx="2819400" cy="3133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630" y="3124200"/>
            <a:ext cx="3166385" cy="3106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-165084" y="5236551"/>
            <a:ext cx="4429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b="1" kern="0" dirty="0" smtClean="0">
                <a:solidFill>
                  <a:schemeClr val="tx2">
                    <a:lumMod val="75000"/>
                  </a:schemeClr>
                </a:solidFill>
              </a:rPr>
              <a:t>GHG</a:t>
            </a:r>
          </a:p>
          <a:p>
            <a:pPr lvl="1"/>
            <a:r>
              <a:rPr lang="en-GB" sz="2400" b="1" kern="0" dirty="0" smtClean="0">
                <a:solidFill>
                  <a:schemeClr val="tx2">
                    <a:lumMod val="75000"/>
                  </a:schemeClr>
                </a:solidFill>
              </a:rPr>
              <a:t>SST</a:t>
            </a:r>
          </a:p>
          <a:p>
            <a:pPr lvl="1"/>
            <a:r>
              <a:rPr lang="en-GB" sz="2400" b="1" kern="0" dirty="0" smtClean="0">
                <a:solidFill>
                  <a:schemeClr val="tx2">
                    <a:lumMod val="75000"/>
                  </a:schemeClr>
                </a:solidFill>
              </a:rPr>
              <a:t>Ocean Colour</a:t>
            </a:r>
          </a:p>
          <a:p>
            <a:pPr lvl="1"/>
            <a:r>
              <a:rPr lang="en-GB" sz="2400" b="1" kern="0" dirty="0" smtClean="0">
                <a:solidFill>
                  <a:schemeClr val="tx2">
                    <a:lumMod val="75000"/>
                  </a:schemeClr>
                </a:solidFill>
              </a:rPr>
              <a:t>…..</a:t>
            </a:r>
            <a:endParaRPr lang="en-GB" sz="24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76400" y="171271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 –  </a:t>
            </a:r>
            <a:r>
              <a:rPr lang="fr-FR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12495" y="1371600"/>
            <a:ext cx="595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WGCV provides </a:t>
            </a:r>
            <a:r>
              <a:rPr lang="en-GB" sz="2400" b="1" u="sng" dirty="0" err="1" smtClean="0"/>
              <a:t>intercomparison</a:t>
            </a:r>
            <a:r>
              <a:rPr lang="en-GB" sz="2400" b="1" u="sng" dirty="0" smtClean="0"/>
              <a:t> framework  </a:t>
            </a:r>
            <a:endParaRPr lang="en-GB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6351" y="2356960"/>
            <a:ext cx="205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ACIX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DEMIX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BRIX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SRIX4VEG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FM4STS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FRM4OC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GHG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023" y="1951459"/>
            <a:ext cx="4626099" cy="2226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13" y="2539362"/>
            <a:ext cx="3915971" cy="1587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372379"/>
            <a:ext cx="2311838" cy="2043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561" y="4832772"/>
            <a:ext cx="3049877" cy="1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96358"/>
            <a:ext cx="3870206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WGCV Meeting</a:t>
            </a:r>
          </a:p>
          <a:p>
            <a:pPr>
              <a:defRPr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 Meeting (ACIX,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RadCalNet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…etc…) </a:t>
            </a:r>
          </a:p>
          <a:p>
            <a:pPr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 Workshop (ex: Pre-flight calibration CEOS/GSICS workshop)</a:t>
            </a:r>
          </a:p>
          <a:p>
            <a:pPr>
              <a:defRPr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Report to CEOS SIT and Plenary</a:t>
            </a:r>
          </a:p>
          <a:p>
            <a:pPr>
              <a:defRPr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to GSICS</a:t>
            </a:r>
          </a:p>
          <a:p>
            <a:pPr>
              <a:defRPr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/ communication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38" y="1354419"/>
            <a:ext cx="4543878" cy="2604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272" y="4495800"/>
            <a:ext cx="4289567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8038" y="133048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Japan,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163002"/>
            <a:ext cx="547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France, 2015, With IVOS and </a:t>
            </a:r>
            <a:r>
              <a:rPr lang="en-GB" dirty="0" err="1" smtClean="0"/>
              <a:t>RadCalNet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52726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 central role within CEOS</a:t>
            </a:r>
          </a:p>
          <a:p>
            <a:pPr>
              <a:defRPr/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 instrumental to “implement” QA4EO</a:t>
            </a:r>
          </a:p>
          <a:p>
            <a:pPr>
              <a:defRPr/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 relies on subgroups</a:t>
            </a:r>
          </a:p>
          <a:p>
            <a:pPr>
              <a:defRPr/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 provides references and guideline and expertise</a:t>
            </a:r>
          </a:p>
          <a:p>
            <a:pPr>
              <a:defRPr/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Communication/interaction  is fundamental (within WGCV, within CEOS, with GSICS)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47800"/>
            <a:ext cx="4160438" cy="26479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885" y="4215708"/>
            <a:ext cx="4174353" cy="254988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12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graph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62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1141" y="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824" y="1572926"/>
            <a:ext cx="289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…</a:t>
            </a:r>
            <a:endParaRPr lang="en-US" i="1" dirty="0">
              <a:solidFill>
                <a:srgbClr val="66FF33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CEOS European Coordination </a:t>
            </a:r>
            <a:r>
              <a:rPr lang="en-GB" dirty="0" err="1" smtClean="0"/>
              <a:t>meetin</a:t>
            </a:r>
            <a:r>
              <a:rPr lang="en-GB" dirty="0" smtClean="0"/>
              <a:t> – SIT-35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1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9677400" cy="11430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458496"/>
            <a:ext cx="8991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 smtClean="0">
                <a:solidFill>
                  <a:srgbClr val="666666"/>
                </a:solidFill>
                <a:latin typeface="+mj-lt"/>
              </a:rPr>
              <a:t>CEOS- </a:t>
            </a:r>
            <a:r>
              <a:rPr lang="en-GB" sz="2400" b="1" u="sng" dirty="0">
                <a:solidFill>
                  <a:srgbClr val="666666"/>
                </a:solidFill>
                <a:latin typeface="+mj-lt"/>
              </a:rPr>
              <a:t>62 </a:t>
            </a:r>
            <a:r>
              <a:rPr lang="en-GB" sz="2400" b="1" u="sng" dirty="0" smtClean="0">
                <a:solidFill>
                  <a:srgbClr val="666666"/>
                </a:solidFill>
                <a:latin typeface="+mj-lt"/>
              </a:rPr>
              <a:t>Agencies </a:t>
            </a:r>
            <a:r>
              <a:rPr lang="en-GB" sz="2000" i="1" dirty="0">
                <a:solidFill>
                  <a:srgbClr val="666666"/>
                </a:solidFill>
              </a:rPr>
              <a:t>(34 Members &amp; 28 Associates)</a:t>
            </a:r>
            <a:r>
              <a:rPr lang="en-GB" sz="2400" b="1" u="sng" dirty="0" smtClean="0">
                <a:solidFill>
                  <a:srgbClr val="666666"/>
                </a:solidFill>
                <a:latin typeface="+mj-lt"/>
              </a:rPr>
              <a:t> </a:t>
            </a:r>
            <a:r>
              <a:rPr lang="en-GB" sz="2400" b="1" u="sng" dirty="0">
                <a:solidFill>
                  <a:srgbClr val="666666"/>
                </a:solidFill>
                <a:latin typeface="+mj-lt"/>
              </a:rPr>
              <a:t>operating 173 </a:t>
            </a:r>
            <a:r>
              <a:rPr lang="en-GB" sz="2400" b="1" u="sng" dirty="0" smtClean="0">
                <a:solidFill>
                  <a:srgbClr val="666666"/>
                </a:solidFill>
                <a:latin typeface="+mj-lt"/>
              </a:rPr>
              <a:t>satellites</a:t>
            </a:r>
            <a:endParaRPr lang="en-GB" sz="2400" dirty="0">
              <a:solidFill>
                <a:srgbClr val="666666"/>
              </a:solidFill>
              <a:latin typeface="+mj-lt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666666"/>
                </a:solidFill>
                <a:latin typeface="+mj-lt"/>
              </a:rPr>
              <a:t>Providing </a:t>
            </a:r>
            <a:r>
              <a:rPr lang="en-GB" sz="2000" i="1" dirty="0">
                <a:solidFill>
                  <a:srgbClr val="666666"/>
                </a:solidFill>
                <a:latin typeface="+mj-lt"/>
              </a:rPr>
              <a:t>leadership within CEOS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666666"/>
                </a:solidFill>
                <a:latin typeface="+mj-lt"/>
              </a:rPr>
              <a:t>Powering and sustaining CEOS activities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666666"/>
                </a:solidFill>
                <a:latin typeface="+mj-lt"/>
              </a:rPr>
              <a:t>Generating new and innovative ideas and </a:t>
            </a:r>
            <a:r>
              <a:rPr lang="en-GB" sz="2000" i="1" dirty="0" smtClean="0">
                <a:solidFill>
                  <a:srgbClr val="666666"/>
                </a:solidFill>
                <a:latin typeface="+mj-lt"/>
              </a:rPr>
              <a:t>initiatives</a:t>
            </a:r>
            <a:endParaRPr lang="en-GB" sz="2000" i="1" dirty="0">
              <a:solidFill>
                <a:srgbClr val="666666"/>
              </a:solidFill>
              <a:latin typeface="+mj-lt"/>
            </a:endParaRPr>
          </a:p>
          <a:p>
            <a:pPr algn="just" fontAlgn="base"/>
            <a:r>
              <a:rPr lang="en-GB" sz="2000" dirty="0">
                <a:solidFill>
                  <a:srgbClr val="666666"/>
                </a:solidFill>
              </a:rPr>
              <a:t>CEOS is the mechanism that brings </a:t>
            </a:r>
            <a:r>
              <a:rPr lang="en-GB" sz="2000" dirty="0" smtClean="0">
                <a:solidFill>
                  <a:srgbClr val="666666"/>
                </a:solidFill>
              </a:rPr>
              <a:t>these organisations together </a:t>
            </a:r>
            <a:r>
              <a:rPr lang="en-GB" sz="2000" dirty="0">
                <a:solidFill>
                  <a:srgbClr val="666666"/>
                </a:solidFill>
              </a:rPr>
              <a:t>to collaborate on missions, data systems, and global initiatives that benefit society and align with their own Agency missions and priorities</a:t>
            </a:r>
            <a:r>
              <a:rPr lang="en-GB" sz="1400" dirty="0" smtClean="0">
                <a:solidFill>
                  <a:srgbClr val="666666"/>
                </a:solidFill>
              </a:rPr>
              <a:t>.</a:t>
            </a:r>
          </a:p>
          <a:p>
            <a:pPr algn="just" fontAlgn="base"/>
            <a:endParaRPr lang="en-GB" sz="1400" b="0" i="0" dirty="0">
              <a:solidFill>
                <a:srgbClr val="666666"/>
              </a:solidFill>
              <a:effectLst/>
            </a:endParaRPr>
          </a:p>
          <a:p>
            <a:pPr algn="just" fontAlgn="base"/>
            <a:endParaRPr lang="en-GB" sz="1400" dirty="0" smtClean="0">
              <a:solidFill>
                <a:srgbClr val="666666"/>
              </a:solidFill>
            </a:endParaRPr>
          </a:p>
          <a:p>
            <a:pPr algn="just" fontAlgn="base"/>
            <a:r>
              <a:rPr lang="en-GB" u="sng" dirty="0"/>
              <a:t>The number of Earth-observing satellites has vastly </a:t>
            </a:r>
            <a:r>
              <a:rPr lang="en-GB" u="sng" dirty="0" smtClean="0"/>
              <a:t>increased, </a:t>
            </a:r>
            <a:r>
              <a:rPr lang="en-GB" b="0" i="0" u="sng" dirty="0" smtClean="0">
                <a:effectLst/>
              </a:rPr>
              <a:t>Users needs, expectation evolve  </a:t>
            </a:r>
            <a:endParaRPr lang="en-GB" b="0" i="0" u="sng" dirty="0">
              <a:effectLst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28160" y="4700955"/>
            <a:ext cx="457200" cy="469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01546" y="5229587"/>
            <a:ext cx="2693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666666"/>
                </a:solidFill>
              </a:rPr>
              <a:t>COORDINATION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990600" y="5925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A central part of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GEO: Global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Earth Observation System of Systems (GEOSS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CEOS – Space Arm of GEO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9677400" cy="11430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506024"/>
            <a:ext cx="5867400" cy="5274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5372" y="2362200"/>
            <a:ext cx="32991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CEOS relies on: 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Working Groups 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Virtual Constellation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Ad-Hoc Team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r>
              <a:rPr lang="en-GB" sz="2400" b="1" u="sng" dirty="0" smtClean="0"/>
              <a:t>Interactions between </a:t>
            </a:r>
          </a:p>
          <a:p>
            <a:r>
              <a:rPr lang="en-GB" sz="2400" b="1" u="sng" dirty="0" smtClean="0"/>
              <a:t>Groups are fundamental</a:t>
            </a: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24149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en-GB" sz="2800" b="0" dirty="0">
                <a:solidFill>
                  <a:schemeClr val="tx1"/>
                </a:solidFill>
              </a:rPr>
              <a:t>The mission of the CEOS </a:t>
            </a:r>
            <a:r>
              <a:rPr lang="en-GB" sz="2800" dirty="0">
                <a:solidFill>
                  <a:schemeClr val="tx1"/>
                </a:solidFill>
              </a:rPr>
              <a:t>Working Group on Calibration &amp; Validation</a:t>
            </a:r>
            <a:r>
              <a:rPr lang="en-GB" sz="2800" b="0" dirty="0">
                <a:solidFill>
                  <a:schemeClr val="tx1"/>
                </a:solidFill>
              </a:rPr>
              <a:t> (WGCV) is to ensure long-term confidence in the accuracy and quality of Earth Observation data and products and to provide a forum for the exchange of information about calibration and validation, including the coordination of cooperative activities</a:t>
            </a:r>
            <a:r>
              <a:rPr lang="en-GB" sz="2800" b="0" dirty="0" smtClean="0">
                <a:solidFill>
                  <a:schemeClr val="tx1"/>
                </a:solidFill>
              </a:rPr>
              <a:t>.</a:t>
            </a:r>
            <a:br>
              <a:rPr lang="en-GB" sz="2800" b="0" dirty="0" smtClean="0">
                <a:solidFill>
                  <a:schemeClr val="tx1"/>
                </a:solidFill>
              </a:rPr>
            </a:br>
            <a:r>
              <a:rPr lang="en-GB" sz="2800" b="0" dirty="0" smtClean="0">
                <a:solidFill>
                  <a:schemeClr val="tx1"/>
                </a:solidFill>
              </a:rPr>
              <a:t/>
            </a:r>
            <a:br>
              <a:rPr lang="en-GB" sz="2800" b="0" dirty="0" smtClean="0">
                <a:solidFill>
                  <a:schemeClr val="tx1"/>
                </a:solidFill>
              </a:rPr>
            </a:br>
            <a:r>
              <a:rPr lang="en-GB" sz="2800" b="0" dirty="0" smtClean="0">
                <a:solidFill>
                  <a:schemeClr val="tx1"/>
                </a:solidFill>
              </a:rPr>
              <a:t/>
            </a:r>
            <a:br>
              <a:rPr lang="en-GB" sz="2800" b="0" dirty="0" smtClean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https://ceos.org/ourwork/workinggroups/wgcv/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       http</a:t>
            </a:r>
            <a:r>
              <a:rPr lang="en-GB" sz="2800" dirty="0">
                <a:solidFill>
                  <a:schemeClr val="tx1"/>
                </a:solidFill>
              </a:rPr>
              <a:t>://calvalportal.ceos.org/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3921" y="236319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770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CEOS European Coordination meeting – SIT-35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en-GB" sz="2800" b="0" dirty="0">
                <a:solidFill>
                  <a:schemeClr val="tx1"/>
                </a:solidFill>
              </a:rPr>
              <a:t>The mission of the CEOS </a:t>
            </a:r>
            <a:r>
              <a:rPr lang="en-GB" sz="2800" dirty="0">
                <a:solidFill>
                  <a:schemeClr val="tx1"/>
                </a:solidFill>
              </a:rPr>
              <a:t>Working Group on Calibration &amp; Validation</a:t>
            </a:r>
            <a:r>
              <a:rPr lang="en-GB" sz="2800" b="0" dirty="0">
                <a:solidFill>
                  <a:schemeClr val="tx1"/>
                </a:solidFill>
              </a:rPr>
              <a:t> (WGCV) is to ensure long-term confidence in the accuracy and quality of Earth Observation data and products and to provide a forum for the exchange of information about calibration and validation, including the coordination of cooperative activities</a:t>
            </a:r>
            <a:r>
              <a:rPr lang="en-GB" sz="2800" b="0" dirty="0" smtClean="0">
                <a:solidFill>
                  <a:schemeClr val="tx1"/>
                </a:solidFill>
              </a:rPr>
              <a:t>.</a:t>
            </a:r>
            <a:br>
              <a:rPr lang="en-GB" sz="2800" b="0" dirty="0" smtClean="0">
                <a:solidFill>
                  <a:schemeClr val="tx1"/>
                </a:solidFill>
              </a:rPr>
            </a:br>
            <a:r>
              <a:rPr lang="en-GB" sz="2800" b="0" dirty="0" smtClean="0">
                <a:solidFill>
                  <a:schemeClr val="tx1"/>
                </a:solidFill>
              </a:rPr>
              <a:t/>
            </a:r>
            <a:br>
              <a:rPr lang="en-GB" sz="2800" b="0" dirty="0" smtClean="0">
                <a:solidFill>
                  <a:schemeClr val="tx1"/>
                </a:solidFill>
              </a:rPr>
            </a:br>
            <a:r>
              <a:rPr lang="en-GB" sz="2800" b="0" dirty="0" smtClean="0">
                <a:solidFill>
                  <a:schemeClr val="tx1"/>
                </a:solidFill>
              </a:rPr>
              <a:t/>
            </a:r>
            <a:br>
              <a:rPr lang="en-GB" sz="2800" b="0" dirty="0" smtClean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https://ceos.org/ourwork/workinggroups/wgcv/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       http</a:t>
            </a:r>
            <a:r>
              <a:rPr lang="en-GB" sz="2800" dirty="0">
                <a:solidFill>
                  <a:schemeClr val="tx1"/>
                </a:solidFill>
              </a:rPr>
              <a:t>://calvalportal.ceos.org/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3921" y="236319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38592"/>
            <a:ext cx="6590270" cy="58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4" y="1943140"/>
            <a:ext cx="8983228" cy="2133600"/>
          </a:xfrm>
        </p:spPr>
        <p:txBody>
          <a:bodyPr>
            <a:noAutofit/>
          </a:bodyPr>
          <a:lstStyle/>
          <a:p>
            <a:pPr algn="l" fontAlgn="base"/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dirty="0" smtClean="0">
                <a:solidFill>
                  <a:schemeClr val="tx1"/>
                </a:solidFill>
              </a:rPr>
              <a:t>The </a:t>
            </a:r>
            <a:r>
              <a:rPr lang="en-GB" sz="2800" b="0" dirty="0">
                <a:solidFill>
                  <a:schemeClr val="tx1"/>
                </a:solidFill>
              </a:rPr>
              <a:t>CEOS Working Group on Calibration &amp; Validation (WGCV) supports six Subgroups that operate as individual entities and focus on specific technical areas related </a:t>
            </a:r>
            <a:r>
              <a:rPr lang="en-GB" sz="2800" b="0" dirty="0" smtClean="0">
                <a:solidFill>
                  <a:schemeClr val="tx1"/>
                </a:solidFill>
              </a:rPr>
              <a:t>to  </a:t>
            </a:r>
            <a:r>
              <a:rPr lang="en-GB" sz="2800" b="0" dirty="0">
                <a:solidFill>
                  <a:schemeClr val="tx1"/>
                </a:solidFill>
              </a:rPr>
              <a:t>calibration and validation</a:t>
            </a:r>
            <a:r>
              <a:rPr lang="en-GB" sz="2800" b="0" dirty="0" smtClean="0">
                <a:solidFill>
                  <a:schemeClr val="tx1"/>
                </a:solidFill>
              </a:rPr>
              <a:t>.</a:t>
            </a:r>
            <a:br>
              <a:rPr lang="en-GB" sz="2800" b="0" dirty="0" smtClean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  </a:t>
            </a:r>
            <a:r>
              <a:rPr lang="en-GB" sz="2800" b="0" dirty="0" smtClean="0">
                <a:solidFill>
                  <a:schemeClr val="tx1"/>
                </a:solidFill>
              </a:rPr>
              <a:t/>
            </a:r>
            <a:br>
              <a:rPr lang="en-GB" sz="2800" b="0" dirty="0" smtClean="0">
                <a:solidFill>
                  <a:schemeClr val="tx1"/>
                </a:solidFill>
              </a:rPr>
            </a:br>
            <a:endParaRPr lang="en-GB" sz="2400" b="0" dirty="0"/>
          </a:p>
        </p:txBody>
      </p:sp>
      <p:sp>
        <p:nvSpPr>
          <p:cNvPr id="2" name="Rectangle 1"/>
          <p:cNvSpPr/>
          <p:nvPr/>
        </p:nvSpPr>
        <p:spPr>
          <a:xfrm>
            <a:off x="3913921" y="236319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1905000" y="4021488"/>
            <a:ext cx="6248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The WGCV subgroups are as </a:t>
            </a:r>
            <a:r>
              <a:rPr lang="en-GB" sz="2400" b="1" dirty="0" smtClean="0"/>
              <a:t>follows</a:t>
            </a:r>
            <a:r>
              <a:rPr lang="en-GB" sz="36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hlinkClick r:id="rId3"/>
              </a:rPr>
              <a:t>Atmospheric </a:t>
            </a:r>
            <a:r>
              <a:rPr lang="en-GB" sz="2000" b="1" dirty="0">
                <a:hlinkClick r:id="rId3"/>
              </a:rPr>
              <a:t>Composition (</a:t>
            </a:r>
            <a:r>
              <a:rPr lang="en-GB" sz="2000" b="1" dirty="0" smtClean="0">
                <a:hlinkClick r:id="rId3"/>
              </a:rPr>
              <a:t>ACSG)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hlinkClick r:id="rId4"/>
              </a:rPr>
              <a:t>Infrared </a:t>
            </a:r>
            <a:r>
              <a:rPr lang="en-GB" sz="2000" b="1" dirty="0">
                <a:hlinkClick r:id="rId4"/>
              </a:rPr>
              <a:t>Visible Optical Sensors (</a:t>
            </a:r>
            <a:r>
              <a:rPr lang="en-GB" sz="2000" b="1" dirty="0" smtClean="0">
                <a:hlinkClick r:id="rId4"/>
              </a:rPr>
              <a:t>IVOS)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hlinkClick r:id="rId5"/>
              </a:rPr>
              <a:t>Land </a:t>
            </a:r>
            <a:r>
              <a:rPr lang="en-GB" sz="2000" b="1" dirty="0">
                <a:hlinkClick r:id="rId5"/>
              </a:rPr>
              <a:t>Product Validation (</a:t>
            </a:r>
            <a:r>
              <a:rPr lang="en-GB" sz="2000" b="1" dirty="0" smtClean="0">
                <a:hlinkClick r:id="rId5"/>
              </a:rPr>
              <a:t>LPV)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hlinkClick r:id="rId6"/>
              </a:rPr>
              <a:t>Microwave </a:t>
            </a:r>
            <a:r>
              <a:rPr lang="en-GB" sz="2000" b="1" dirty="0">
                <a:hlinkClick r:id="rId6"/>
              </a:rPr>
              <a:t>Sensors (</a:t>
            </a:r>
            <a:r>
              <a:rPr lang="en-GB" sz="2000" b="1" dirty="0" smtClean="0">
                <a:hlinkClick r:id="rId6"/>
              </a:rPr>
              <a:t>MSSG)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hlinkClick r:id="rId7"/>
              </a:rPr>
              <a:t>Synthetic </a:t>
            </a:r>
            <a:r>
              <a:rPr lang="en-GB" sz="2000" b="1" dirty="0">
                <a:hlinkClick r:id="rId7"/>
              </a:rPr>
              <a:t>Aperture Radar (</a:t>
            </a:r>
            <a:r>
              <a:rPr lang="en-GB" sz="2000" b="1" dirty="0" smtClean="0">
                <a:hlinkClick r:id="rId7"/>
              </a:rPr>
              <a:t>SAR)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hlinkClick r:id="rId8"/>
              </a:rPr>
              <a:t>Terrain </a:t>
            </a:r>
            <a:r>
              <a:rPr lang="en-GB" sz="2000" b="1" dirty="0">
                <a:hlinkClick r:id="rId8"/>
              </a:rPr>
              <a:t>Mapping (TMSG)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2032" y="1311890"/>
            <a:ext cx="2785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srgbClr val="002060"/>
                </a:solidFill>
              </a:rPr>
              <a:t>WGCV Subgroups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40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4435474"/>
          </a:xfrm>
        </p:spPr>
        <p:txBody>
          <a:bodyPr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GB" sz="2800" u="sng" dirty="0">
                <a:solidFill>
                  <a:srgbClr val="002060"/>
                </a:solidFill>
              </a:rPr>
              <a:t>WGCV groups main interactions</a:t>
            </a:r>
            <a:r>
              <a:rPr lang="en-GB" sz="2800" u="sng" dirty="0" smtClean="0">
                <a:solidFill>
                  <a:srgbClr val="002060"/>
                </a:solidFill>
              </a:rPr>
              <a:t/>
            </a:r>
            <a:br>
              <a:rPr lang="en-GB" sz="2800" u="sng" dirty="0" smtClean="0">
                <a:solidFill>
                  <a:srgbClr val="002060"/>
                </a:solidFill>
              </a:rPr>
            </a:br>
            <a:r>
              <a:rPr lang="en-GB" sz="2800" u="sng" dirty="0" smtClean="0">
                <a:solidFill>
                  <a:srgbClr val="002060"/>
                </a:solidFill>
              </a:rPr>
              <a:t/>
            </a:r>
            <a:br>
              <a:rPr lang="en-GB" sz="2800" u="sng" dirty="0" smtClean="0">
                <a:solidFill>
                  <a:srgbClr val="002060"/>
                </a:solidFill>
              </a:rPr>
            </a:br>
            <a: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sz="24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interaction with WGISS</a:t>
            </a:r>
            <a: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– products contents / formats / definition / quality information / Data Cube / ARD</a:t>
            </a:r>
            <a:b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sz="24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Interaction VC</a:t>
            </a:r>
            <a:r>
              <a:rPr lang="en-GB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  <a: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support for CARD4L assessment, support on Cal/Val information</a:t>
            </a:r>
            <a:b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sz="24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Interaction ad-hoc groups:  </a:t>
            </a:r>
            <a:r>
              <a:rPr lang="en-GB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support regarding Cal/Val, Uncertainties estimation, Climate Change GHG roadmap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3921" y="236319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0" y="5833130"/>
            <a:ext cx="8508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u="sng" dirty="0">
                <a:solidFill>
                  <a:schemeClr val="tx2"/>
                </a:solidFill>
              </a:rPr>
              <a:t>WGCV </a:t>
            </a:r>
            <a:r>
              <a:rPr lang="en-GB" sz="2800" b="1" u="sng" dirty="0" smtClean="0">
                <a:solidFill>
                  <a:schemeClr val="tx2"/>
                </a:solidFill>
              </a:rPr>
              <a:t>Interaction / coordination with WMO / GSICS </a:t>
            </a:r>
            <a:endParaRPr lang="en-GB" sz="28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76400" y="171271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 –  </a:t>
            </a:r>
            <a:r>
              <a:rPr lang="fr-FR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38" y="1784512"/>
            <a:ext cx="2286000" cy="1478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0838" y="1294773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WGCV provides References </a:t>
            </a:r>
            <a:endParaRPr lang="en-GB" sz="24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2660838" y="1961112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b="1" i="1" u="sng" kern="0" dirty="0" smtClean="0">
                <a:solidFill>
                  <a:schemeClr val="tx2">
                    <a:lumMod val="75000"/>
                  </a:schemeClr>
                </a:solidFill>
              </a:rPr>
              <a:t>Radiometric </a:t>
            </a:r>
            <a:r>
              <a:rPr lang="en-GB" sz="1600" b="1" i="1" u="sng" kern="0" dirty="0">
                <a:solidFill>
                  <a:schemeClr val="tx2">
                    <a:lumMod val="75000"/>
                  </a:schemeClr>
                </a:solidFill>
              </a:rPr>
              <a:t>Calibration Network (</a:t>
            </a:r>
            <a:r>
              <a:rPr lang="en-GB" sz="1600" b="1" i="1" u="sng" kern="0" dirty="0" err="1">
                <a:solidFill>
                  <a:schemeClr val="tx2">
                    <a:lumMod val="75000"/>
                  </a:schemeClr>
                </a:solidFill>
              </a:rPr>
              <a:t>RadCalNet</a:t>
            </a:r>
            <a:r>
              <a:rPr lang="en-GB" sz="1600" b="1" i="1" u="sng" kern="0" dirty="0">
                <a:solidFill>
                  <a:schemeClr val="tx2">
                    <a:lumMod val="75000"/>
                  </a:schemeClr>
                </a:solidFill>
              </a:rPr>
              <a:t>):</a:t>
            </a:r>
            <a:r>
              <a:rPr lang="en-GB" sz="1600" b="1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kern="0" dirty="0"/>
              <a:t>Provides satellite operators with Top-of-Atmosphere (TOA) spectrally-resolved </a:t>
            </a:r>
            <a:r>
              <a:rPr lang="en-GB" sz="1600" kern="0" dirty="0" err="1"/>
              <a:t>reflectances</a:t>
            </a:r>
            <a:r>
              <a:rPr lang="en-GB" sz="1600" kern="0" dirty="0"/>
              <a:t> to aid in post-launch radiometric </a:t>
            </a:r>
            <a:r>
              <a:rPr lang="en-GB" sz="1600" kern="0" dirty="0" err="1"/>
              <a:t>cal</a:t>
            </a:r>
            <a:r>
              <a:rPr lang="en-GB" sz="1600" kern="0" dirty="0"/>
              <a:t>/</a:t>
            </a:r>
            <a:r>
              <a:rPr lang="en-GB" sz="1600" kern="0" dirty="0" err="1"/>
              <a:t>val</a:t>
            </a:r>
            <a:r>
              <a:rPr lang="en-GB" sz="1600" kern="0" dirty="0"/>
              <a:t> of optical imaging sensor data</a:t>
            </a:r>
            <a:r>
              <a:rPr lang="en-GB" sz="1600" kern="0" dirty="0" smtClean="0"/>
              <a:t>.</a:t>
            </a:r>
            <a:endParaRPr lang="en-GB" sz="1600" kern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rgbClr val="C00000"/>
                </a:solidFill>
              </a:rPr>
              <a:t>Numbers </a:t>
            </a:r>
            <a:r>
              <a:rPr lang="en-GB" sz="1600" kern="0" dirty="0">
                <a:solidFill>
                  <a:srgbClr val="C00000"/>
                </a:solidFill>
              </a:rPr>
              <a:t>of </a:t>
            </a:r>
            <a:r>
              <a:rPr lang="en-GB" sz="1600" kern="0" dirty="0" err="1">
                <a:solidFill>
                  <a:srgbClr val="C00000"/>
                </a:solidFill>
              </a:rPr>
              <a:t>RadCalNet</a:t>
            </a:r>
            <a:r>
              <a:rPr lang="en-GB" sz="1600" kern="0" dirty="0">
                <a:solidFill>
                  <a:srgbClr val="C00000"/>
                </a:solidFill>
              </a:rPr>
              <a:t> sites and users are growing.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5" y="3489225"/>
            <a:ext cx="2783305" cy="14241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69532" y="3430145"/>
            <a:ext cx="518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b="1" i="1" u="sng" kern="0" dirty="0" smtClean="0">
                <a:solidFill>
                  <a:schemeClr val="tx2">
                    <a:lumMod val="75000"/>
                  </a:schemeClr>
                </a:solidFill>
              </a:rPr>
              <a:t>Vicarious Calibration Methods and sites</a:t>
            </a:r>
            <a:endParaRPr lang="en-GB" sz="1600" b="1" i="1" u="sng" kern="0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GB" sz="1600" kern="0" dirty="0" smtClean="0"/>
              <a:t>Pseudo-Invariant Calibration Site – PICS </a:t>
            </a:r>
            <a:r>
              <a:rPr lang="en-GB" sz="1600" kern="0" dirty="0" err="1" smtClean="0"/>
              <a:t>catalog</a:t>
            </a:r>
            <a:endParaRPr lang="en-GB" sz="1600" kern="0" dirty="0" smtClean="0"/>
          </a:p>
          <a:p>
            <a:pPr lvl="2"/>
            <a:r>
              <a:rPr lang="en-GB" sz="1600" kern="0" dirty="0" smtClean="0"/>
              <a:t>DCC, </a:t>
            </a:r>
          </a:p>
          <a:p>
            <a:pPr lvl="2"/>
            <a:r>
              <a:rPr lang="en-GB" sz="1600" kern="0" dirty="0" smtClean="0"/>
              <a:t>Rayleigh, </a:t>
            </a:r>
          </a:p>
          <a:p>
            <a:pPr lvl="2"/>
            <a:r>
              <a:rPr lang="en-GB" sz="1600" kern="0" dirty="0" smtClean="0"/>
              <a:t>Glint</a:t>
            </a:r>
          </a:p>
          <a:p>
            <a:pPr lvl="1"/>
            <a:endParaRPr lang="en-GB" sz="1600" b="1" i="1" u="sng" kern="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GB" sz="16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06" y="5129678"/>
            <a:ext cx="2344006" cy="14730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46259" y="519182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sz="1600" b="1" u="sng" kern="0" dirty="0" smtClean="0">
                <a:solidFill>
                  <a:schemeClr val="tx2"/>
                </a:solidFill>
              </a:rPr>
              <a:t>Super site Validation</a:t>
            </a:r>
          </a:p>
          <a:p>
            <a:pPr lvl="2"/>
            <a:r>
              <a:rPr lang="en-GB" sz="1600" kern="0" dirty="0" smtClean="0"/>
              <a:t>LST</a:t>
            </a:r>
          </a:p>
          <a:p>
            <a:pPr lvl="2"/>
            <a:r>
              <a:rPr lang="en-GB" sz="1600" kern="0" dirty="0" smtClean="0"/>
              <a:t>Vegetation </a:t>
            </a:r>
          </a:p>
          <a:p>
            <a:pPr lvl="2"/>
            <a:r>
              <a:rPr lang="en-GB" sz="1600" kern="0" dirty="0" smtClean="0"/>
              <a:t>Soil Moisture</a:t>
            </a:r>
          </a:p>
          <a:p>
            <a:pPr lvl="2"/>
            <a:r>
              <a:rPr lang="en-GB" sz="1600" kern="0" dirty="0" smtClean="0"/>
              <a:t>….</a:t>
            </a:r>
            <a:r>
              <a:rPr lang="en-GB" sz="1600" kern="0" dirty="0" err="1" smtClean="0"/>
              <a:t>etc</a:t>
            </a:r>
            <a:r>
              <a:rPr lang="en-GB" sz="1600" kern="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53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723347"/>
              </p:ext>
            </p:extLst>
          </p:nvPr>
        </p:nvGraphicFramePr>
        <p:xfrm>
          <a:off x="0" y="1849067"/>
          <a:ext cx="8991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WGCV – 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achievement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648200"/>
            <a:ext cx="2286000" cy="1478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4236" y="4992189"/>
            <a:ext cx="2286852" cy="1170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981200"/>
            <a:ext cx="1705403" cy="1071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88" y="1423812"/>
            <a:ext cx="2831224" cy="1077218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WGCV provides</a:t>
            </a:r>
          </a:p>
          <a:p>
            <a:pPr algn="ctr"/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References </a:t>
            </a:r>
            <a:endParaRPr lang="en-GB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9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On-screen Show (4:3)</PresentationFormat>
  <Paragraphs>154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Helv</vt:lpstr>
      <vt:lpstr>Tahoma</vt:lpstr>
      <vt:lpstr>Times New Roman</vt:lpstr>
      <vt:lpstr>Wingdings</vt:lpstr>
      <vt:lpstr>Office Theme</vt:lpstr>
      <vt:lpstr>PowerPoint Presentation</vt:lpstr>
      <vt:lpstr>CEOS</vt:lpstr>
      <vt:lpstr>CEOS</vt:lpstr>
      <vt:lpstr>The mission of the CEOS Working Group on Calibration &amp; Validation (WGCV) is to ensure long-term confidence in the accuracy and quality of Earth Observation data and products and to provide a forum for the exchange of information about calibration and validation, including the coordination of cooperative activities.   https://ceos.org/ourwork/workinggroups/wgcv/         http://calvalportal.ceos.org/</vt:lpstr>
      <vt:lpstr>The mission of the CEOS Working Group on Calibration &amp; Validation (WGCV) is to ensure long-term confidence in the accuracy and quality of Earth Observation data and products and to provide a forum for the exchange of information about calibration and validation, including the coordination of cooperative activities.   https://ceos.org/ourwork/workinggroups/wgcv/         http://calvalportal.ceos.org/</vt:lpstr>
      <vt:lpstr> The CEOS Working Group on Calibration &amp; Validation (WGCV) supports six Subgroups that operate as individual entities and focus on specific technical areas related to  calibration and validation.    </vt:lpstr>
      <vt:lpstr>WGCV groups main interactions   interaction with WGISS – products contents / formats / definition / quality information / Data Cube / ARD   Interaction VC: support for CARD4L assessment, support on Cal/Val information   Interaction ad-hoc groups:  support regarding Cal/Val, Uncertainties estimation, Climate Change GHG roadmap</vt:lpstr>
      <vt:lpstr>PowerPoint Presentation</vt:lpstr>
      <vt:lpstr>WGCV –  achievement  example</vt:lpstr>
      <vt:lpstr>PowerPoint Presentation</vt:lpstr>
      <vt:lpstr>PowerPoint Presentation</vt:lpstr>
      <vt:lpstr>Coordination / communication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Petiteville</dc:creator>
  <cp:lastModifiedBy>Philippe Goryl</cp:lastModifiedBy>
  <cp:revision>771</cp:revision>
  <cp:lastPrinted>2020-02-26T07:31:33Z</cp:lastPrinted>
  <dcterms:created xsi:type="dcterms:W3CDTF">2006-08-16T00:00:00Z</dcterms:created>
  <dcterms:modified xsi:type="dcterms:W3CDTF">2021-05-24T07:26:59Z</dcterms:modified>
</cp:coreProperties>
</file>